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302"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357" r:id="rId18"/>
    <p:sldId id="35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85" autoAdjust="0"/>
    <p:restoredTop sz="90879" autoAdjust="0"/>
  </p:normalViewPr>
  <p:slideViewPr>
    <p:cSldViewPr>
      <p:cViewPr>
        <p:scale>
          <a:sx n="225" d="100"/>
          <a:sy n="225" d="100"/>
        </p:scale>
        <p:origin x="14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attempt:</a:t>
            </a:r>
            <a:r>
              <a:rPr lang="en-US" baseline="0" dirty="0" smtClean="0"/>
              <a:t> </a:t>
            </a:r>
            <a:r>
              <a:rPr lang="en-US" dirty="0" smtClean="0"/>
              <a:t>check whether there’s a path</a:t>
            </a:r>
            <a:r>
              <a:rPr lang="en-US" baseline="0" dirty="0" smtClean="0"/>
              <a:t> between two variables.  Check whether it’s been blocked by some evidence.  If not, then they are conditionally independent.</a:t>
            </a:r>
          </a:p>
          <a:p>
            <a:r>
              <a:rPr lang="en-US" baseline="0" dirty="0" smtClean="0"/>
              <a:t>Too simple. </a:t>
            </a:r>
          </a:p>
          <a:p>
            <a:endParaRPr lang="en-US" baseline="0" dirty="0" smtClean="0"/>
          </a:p>
          <a:p>
            <a:r>
              <a:rPr lang="en-US" baseline="0" dirty="0" smtClean="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one is a causal change.  When the middle variable isn’t active, then there’s influence between the first and the third.</a:t>
            </a:r>
            <a:r>
              <a:rPr lang="en-US" baseline="0" dirty="0" smtClean="0"/>
              <a:t>  However, once you observe the middle variable, it blocks the influences between them and makes them independent. </a:t>
            </a:r>
          </a:p>
          <a:p>
            <a:r>
              <a:rPr lang="en-US" baseline="0" dirty="0" smtClean="0"/>
              <a:t>Second is the common cause.  Same story.</a:t>
            </a:r>
          </a:p>
          <a:p>
            <a:r>
              <a:rPr lang="en-US" baseline="0" dirty="0" smtClean="0"/>
              <a:t>Third is the common effect.  This is the odd one out.</a:t>
            </a:r>
          </a:p>
          <a:p>
            <a:endParaRPr lang="en-US" baseline="0" dirty="0" smtClean="0"/>
          </a:p>
          <a:p>
            <a:r>
              <a:rPr lang="en-US" baseline="0" dirty="0" smtClean="0"/>
              <a:t>What does it mean to be an active triple or inactive triple in the larger context?  </a:t>
            </a:r>
          </a:p>
          <a:p>
            <a:r>
              <a:rPr lang="en-US" baseline="0" dirty="0" smtClean="0"/>
              <a:t>If every triple along a path is active, then we have an active path.</a:t>
            </a:r>
          </a:p>
          <a:p>
            <a:r>
              <a:rPr lang="en-US" baseline="0" dirty="0" smtClean="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Is it guaranteed to be true for</a:t>
            </a:r>
            <a:r>
              <a:rPr lang="en-US" baseline="0" dirty="0" smtClean="0"/>
              <a:t> Xi and </a:t>
            </a:r>
            <a:r>
              <a:rPr lang="en-US" baseline="0" dirty="0" err="1" smtClean="0"/>
              <a:t>Xj</a:t>
            </a:r>
            <a:r>
              <a:rPr lang="en-US" baseline="0" dirty="0" smtClean="0"/>
              <a:t> are independent given these variables and given this BN structure.</a:t>
            </a:r>
          </a:p>
          <a:p>
            <a:endParaRPr lang="en-US" baseline="0" dirty="0" smtClean="0"/>
          </a:p>
          <a:p>
            <a:r>
              <a:rPr lang="en-US" baseline="0" dirty="0" smtClean="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Given T == T</a:t>
            </a:r>
            <a:r>
              <a:rPr lang="en-US" baseline="0" dirty="0" smtClean="0">
                <a:latin typeface="Arial" pitchFamily="34" charset="0"/>
                <a:ea typeface="ＭＳ Ｐゴシック" pitchFamily="34" charset="-128"/>
              </a:rPr>
              <a:t> is observed. NO, not guaranteed to be true.</a:t>
            </a:r>
          </a:p>
          <a:p>
            <a:r>
              <a:rPr lang="en-US" baseline="0" dirty="0" smtClean="0">
                <a:latin typeface="Arial" pitchFamily="34" charset="0"/>
                <a:ea typeface="ＭＳ Ｐゴシック" pitchFamily="34" charset="-128"/>
              </a:rPr>
              <a:t>Given T’ == T’ is observed.  NO, not guaranteed to be true.</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 Yes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 it’s got one path.  It’s a common effect.  It’s an inactive triple because the effect isn’t observed, and none of its children are observed.  Therefore it’s an inactive triple and an inactive path, so independence is guaranteed. </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a common effect.  But now the effect is observed, so it’s an active triple.  All of the triples along the path (there’s only one in this case), so the path is active. so independence is NOT guaranteed. </a:t>
            </a:r>
          </a:p>
          <a:p>
            <a:endParaRPr lang="en-US" baseline="0" dirty="0" smtClean="0">
              <a:latin typeface="Arial" pitchFamily="34" charset="0"/>
              <a:ea typeface="ＭＳ Ｐゴシック" pitchFamily="34" charset="-128"/>
            </a:endParaRP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How about when we condition on T1 instead of 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still an active triple since one of the decedents of the effect is observed.  All of the triples along the path (there’s only one in this case), so the path is active. so independence is NOT guaranteed. </a:t>
            </a:r>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30065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L_||_T’|T </a:t>
            </a:r>
            <a:r>
              <a:rPr lang="mr-IN" dirty="0" smtClean="0"/>
              <a:t>–</a:t>
            </a:r>
            <a:r>
              <a:rPr lang="en-US" dirty="0" smtClean="0"/>
              <a:t> yes!</a:t>
            </a:r>
            <a:r>
              <a:rPr lang="en-US" baseline="0" dirty="0" smtClean="0"/>
              <a:t>  Just one path.  We need to check all triples.  If one of the triples is inactive, then the whole path is inactive.  So There’s two triples, one is inactive, so the whole path is inactive, so independence is guaranteed. </a:t>
            </a:r>
          </a:p>
          <a:p>
            <a:r>
              <a:rPr lang="en-US" dirty="0" smtClean="0"/>
              <a:t>L_||_B – Yes! Two triples.  B-T-R</a:t>
            </a:r>
            <a:r>
              <a:rPr lang="en-US" baseline="0" dirty="0" smtClean="0"/>
              <a:t> is an inactive triple, since it’s a common effect. So that makes the whole path inactive.  There’s only one path, so independence is guaranteed. </a:t>
            </a:r>
          </a:p>
          <a:p>
            <a:r>
              <a:rPr lang="en-US" baseline="0" dirty="0" smtClean="0"/>
              <a:t>L_||_B|T </a:t>
            </a:r>
            <a:r>
              <a:rPr lang="mr-IN" baseline="0" dirty="0" smtClean="0"/>
              <a:t>–</a:t>
            </a:r>
            <a:r>
              <a:rPr lang="en-US" baseline="0" dirty="0" smtClean="0"/>
              <a:t> No!  The common effect is now active. So the path is active.   First triple L-R-T, the third element is observed.  That doesn’t actually matter.  We only care about the middle node in the triples.  2</a:t>
            </a:r>
            <a:r>
              <a:rPr lang="en-US" baseline="30000" dirty="0" smtClean="0"/>
              <a:t>nd</a:t>
            </a:r>
            <a:r>
              <a:rPr lang="en-US" baseline="0" dirty="0" smtClean="0"/>
              <a:t> one R-T-B the middle one is observed.   Common effect is active.</a:t>
            </a:r>
            <a:endParaRPr lang="en-US" dirty="0" smtClean="0"/>
          </a:p>
          <a:p>
            <a:r>
              <a:rPr lang="en-US" baseline="0" dirty="0" smtClean="0"/>
              <a:t>L_||_B|T’ </a:t>
            </a:r>
            <a:r>
              <a:rPr lang="mr-IN" baseline="0" dirty="0" smtClean="0"/>
              <a:t>–</a:t>
            </a:r>
            <a:r>
              <a:rPr lang="en-US" baseline="0" dirty="0" smtClean="0"/>
              <a:t> No!  Same as before.  The descendent of  a common effect is observed, so it’s active. </a:t>
            </a:r>
          </a:p>
          <a:p>
            <a:r>
              <a:rPr lang="en-US" baseline="0" dirty="0" smtClean="0"/>
              <a:t>L_||_B|T,R </a:t>
            </a:r>
            <a:r>
              <a:rPr lang="mr-IN" baseline="0" dirty="0" smtClean="0"/>
              <a:t>–</a:t>
            </a:r>
            <a:r>
              <a:rPr lang="en-US" baseline="0" dirty="0" smtClean="0"/>
              <a:t> yes!  How about with more observations.  The L-R-T is a causal chain.  The middle is observed, so its inactive. That makes the path inactive, and we don’t need to check the second triple, so independence is guaranteed.</a:t>
            </a:r>
            <a:endParaRPr lang="en-US" dirty="0" smtClean="0"/>
          </a:p>
          <a:p>
            <a:endParaRPr lang="en-US" dirty="0" smtClean="0"/>
          </a:p>
          <a:p>
            <a:endParaRPr lang="en-US" dirty="0" smtClean="0"/>
          </a:p>
          <a:p>
            <a:r>
              <a:rPr lang="en-US" dirty="0" smtClean="0"/>
              <a:t>When you look at triples, all that matters is whether</a:t>
            </a:r>
            <a:r>
              <a:rPr lang="en-US" baseline="0" dirty="0" smtClean="0"/>
              <a:t> the middle one is active, not the side ones.</a:t>
            </a:r>
          </a:p>
          <a:p>
            <a:r>
              <a:rPr lang="en-US" baseline="0" dirty="0" smtClean="0"/>
              <a:t>1,2 and 5 are true.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18</a:t>
            </a:fld>
            <a:endParaRPr lang="en-US"/>
          </a:p>
        </p:txBody>
      </p:sp>
    </p:spTree>
    <p:extLst>
      <p:ext uri="{BB962C8B-B14F-4D97-AF65-F5344CB8AC3E}">
        <p14:creationId xmlns:p14="http://schemas.microsoft.com/office/powerpoint/2010/main" val="82725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Answer some useful query about a probability</a:t>
            </a:r>
            <a:r>
              <a:rPr lang="en-US" baseline="0" dirty="0" smtClean="0"/>
              <a:t> distribution.</a:t>
            </a:r>
          </a:p>
          <a:p>
            <a:endParaRPr lang="en-US" baseline="0" dirty="0" smtClean="0"/>
          </a:p>
          <a:p>
            <a:r>
              <a:rPr lang="en-US" dirty="0" smtClean="0"/>
              <a:t>Two</a:t>
            </a:r>
            <a:r>
              <a:rPr lang="en-US" baseline="0" dirty="0" smtClean="0"/>
              <a:t> use cases.</a:t>
            </a:r>
          </a:p>
          <a:p>
            <a:r>
              <a:rPr lang="en-US" baseline="0" dirty="0" smtClean="0"/>
              <a:t>1. Determine the posterior probability of some query given some evidence.</a:t>
            </a:r>
          </a:p>
          <a:p>
            <a:r>
              <a:rPr lang="en-US" dirty="0" smtClean="0"/>
              <a:t>2. Pick</a:t>
            </a:r>
            <a:r>
              <a:rPr lang="en-US" baseline="0" dirty="0" smtClean="0"/>
              <a:t> the most likely instantiation of the query variable given that evidence. </a:t>
            </a:r>
          </a:p>
          <a:p>
            <a:endParaRPr lang="en-US" baseline="0" dirty="0" smtClean="0"/>
          </a:p>
          <a:p>
            <a:r>
              <a:rPr lang="en-US" baseline="0" dirty="0" smtClean="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 enumeration is something that we looked at before. </a:t>
            </a:r>
          </a:p>
          <a:p>
            <a:r>
              <a:rPr lang="en-US" dirty="0" smtClean="0"/>
              <a:t>Evidence, query and hidden</a:t>
            </a:r>
            <a:r>
              <a:rPr lang="en-US" baseline="0" dirty="0" smtClean="0"/>
              <a:t> variables. </a:t>
            </a:r>
          </a:p>
          <a:p>
            <a:r>
              <a:rPr lang="en-US" dirty="0" smtClean="0"/>
              <a:t>Hidden</a:t>
            </a:r>
            <a:r>
              <a:rPr lang="en-US" baseline="0" dirty="0" smtClean="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Query: Distribution for Burglary given +j</a:t>
            </a:r>
            <a:r>
              <a:rPr lang="en-US" baseline="0" dirty="0" smtClean="0"/>
              <a:t> and +m</a:t>
            </a:r>
          </a:p>
          <a:p>
            <a:r>
              <a:rPr lang="en-US" baseline="0" dirty="0" smtClean="0"/>
              <a:t>Step 1: The conditional is proportional to the joint between these variables.  We’ll re-scale by the sum of the </a:t>
            </a:r>
            <a:r>
              <a:rPr lang="en-US" baseline="0" dirty="0" err="1" smtClean="0"/>
              <a:t>entires</a:t>
            </a:r>
            <a:r>
              <a:rPr lang="en-US" baseline="0" dirty="0" smtClean="0"/>
              <a:t>. </a:t>
            </a:r>
            <a:endParaRPr lang="en-US" dirty="0" smtClean="0"/>
          </a:p>
          <a:p>
            <a:r>
              <a:rPr lang="en-US" dirty="0" smtClean="0"/>
              <a:t>Step 2:</a:t>
            </a:r>
            <a:r>
              <a:rPr lang="en-US" baseline="0" dirty="0" smtClean="0"/>
              <a:t> Sum over the hidden variables.</a:t>
            </a:r>
          </a:p>
          <a:p>
            <a:r>
              <a:rPr lang="en-US" baseline="0" dirty="0" smtClean="0"/>
              <a:t>Step 3: Definition of the joint distribution given the Bayes Net. </a:t>
            </a:r>
          </a:p>
          <a:p>
            <a:r>
              <a:rPr lang="en-US" baseline="0" dirty="0" smtClean="0"/>
              <a:t>Finally, spell out the sum.</a:t>
            </a:r>
          </a:p>
          <a:p>
            <a:r>
              <a:rPr lang="en-US" baseline="0" dirty="0" smtClean="0"/>
              <a:t>B is capital because that’s still a variable.  We’re building a table for it. </a:t>
            </a:r>
          </a:p>
          <a:p>
            <a:endParaRPr lang="en-US" baseline="0" dirty="0" smtClean="0"/>
          </a:p>
          <a:p>
            <a:r>
              <a:rPr lang="en-US" baseline="0" dirty="0" smtClean="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Shaded = observed.</a:t>
            </a:r>
          </a:p>
          <a:p>
            <a:r>
              <a:rPr lang="en-US" dirty="0" smtClean="0"/>
              <a:t>Non-shaded= unobserved.  13</a:t>
            </a:r>
            <a:r>
              <a:rPr lang="en-US" baseline="0" dirty="0" smtClean="0"/>
              <a:t> of those, so 2^13 items to compute. </a:t>
            </a:r>
            <a:r>
              <a:rPr lang="en-US" baseline="0" dirty="0" smtClean="0"/>
              <a:t>2^13 = </a:t>
            </a:r>
            <a:r>
              <a:rPr lang="is-IS" baseline="0" dirty="0" smtClean="0"/>
              <a:t>8,192</a:t>
            </a:r>
            <a:r>
              <a:rPr lang="en-US" baseline="0" dirty="0" smtClean="0"/>
              <a:t> </a:t>
            </a:r>
            <a:r>
              <a:rPr lang="en-US" baseline="0" dirty="0" smtClean="0"/>
              <a:t>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The numbers show a deterministic chain.  It renders</a:t>
            </a:r>
            <a:r>
              <a:rPr lang="en-US" baseline="0" dirty="0" smtClean="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assumptions that are available to us are given by P(X,Y,X)</a:t>
            </a:r>
            <a:r>
              <a:rPr lang="en-US" baseline="0" dirty="0" smtClean="0"/>
              <a:t> = P(X) P(Y|X) P(Z|Y)</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X  is always</a:t>
            </a:r>
            <a:r>
              <a:rPr lang="en-US" baseline="0" dirty="0" smtClean="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Special case where observing the thing in the middle make things depend</a:t>
            </a:r>
            <a:r>
              <a:rPr lang="en-US" baseline="0" dirty="0" smtClean="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P(C,B,E) =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smtClean="0">
                <a:solidFill>
                  <a:schemeClr val="tx1"/>
                </a:solidFill>
                <a:effectLst/>
                <a:latin typeface="Arial" charset="0"/>
                <a:ea typeface="ＭＳ Ｐゴシック" charset="0"/>
                <a:cs typeface="ＭＳ Ｐゴシック" charset="0"/>
              </a:rPr>
              <a:t>Σ</a:t>
            </a:r>
            <a:r>
              <a:rPr lang="en-US" sz="1200" b="0" i="0" u="none" strike="noStrike" kern="1200" baseline="0" dirty="0" smtClean="0">
                <a:solidFill>
                  <a:schemeClr val="tx1"/>
                </a:solidFill>
                <a:effectLst/>
                <a:latin typeface="Arial" charset="0"/>
                <a:ea typeface="ＭＳ Ｐゴシック" charset="0"/>
                <a:cs typeface="ＭＳ Ｐゴシック" charset="0"/>
              </a:rPr>
              <a:t>_ </a:t>
            </a:r>
            <a:r>
              <a:rPr lang="en-US" baseline="0" dirty="0" smtClean="0"/>
              <a:t>E P(C,B,E) =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rearrange the </a:t>
            </a:r>
            <a:r>
              <a:rPr lang="en-US" baseline="0" dirty="0" err="1" smtClean="0"/>
              <a:t>righthand</a:t>
            </a:r>
            <a:r>
              <a:rPr lang="en-US" baseline="0" dirty="0" smtClean="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P(C,B,E) =  P(C) P(B)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term </a:t>
            </a: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P(E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X_i</a:t>
            </a:r>
            <a:r>
              <a:rPr lang="en-US" baseline="0" dirty="0" smtClean="0"/>
              <a:t>  _||_  X_1 </a:t>
            </a:r>
            <a:r>
              <a:rPr lang="mr-IN" baseline="0" dirty="0" smtClean="0"/>
              <a:t>…</a:t>
            </a:r>
            <a:r>
              <a:rPr lang="en-US" baseline="0" dirty="0" smtClean="0"/>
              <a:t> X_i-1 </a:t>
            </a:r>
            <a:r>
              <a:rPr lang="mr-IN" baseline="0" dirty="0" smtClean="0"/>
              <a:t>–</a:t>
            </a:r>
            <a:r>
              <a:rPr lang="en-US" baseline="0" dirty="0" smtClean="0"/>
              <a:t> parents(</a:t>
            </a:r>
            <a:r>
              <a:rPr lang="en-US" baseline="0" dirty="0" err="1" smtClean="0"/>
              <a:t>X_i</a:t>
            </a:r>
            <a:r>
              <a:rPr lang="en-US" baseline="0" dirty="0" smtClean="0"/>
              <a:t>) | parents (</a:t>
            </a:r>
            <a:r>
              <a:rPr lang="en-US" baseline="0" dirty="0" err="1" smtClean="0"/>
              <a:t>X_i</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Break the graph down to triples.  Check if there is influence running along those triples.</a:t>
            </a:r>
            <a:r>
              <a:rPr lang="en-US" baseline="0" dirty="0" smtClean="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1.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tags" Target="../tags/tag16.xml"/><Relationship Id="rId2"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20.xml"/><Relationship Id="rId2"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tags" Target="../tags/tag22.xml"/><Relationship Id="rId2" Type="http://schemas.openxmlformats.org/officeDocument/2006/relationships/tags" Target="../tags/tag23.xml"/></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30.xml"/><Relationship Id="rId2" Type="http://schemas.openxmlformats.org/officeDocument/2006/relationships/tags" Target="../tags/tag31.xml"/></Relationships>
</file>

<file path=ppt/slides/_rels/slide22.xml.rels><?xml version="1.0" encoding="UTF-8" standalone="yes"?>
<Relationships xmlns="http://schemas.openxmlformats.org/package/2006/relationships"><Relationship Id="rId9" Type="http://schemas.openxmlformats.org/officeDocument/2006/relationships/tags" Target="../tags/tag40.xml"/><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emf"/><Relationship Id="rId10" Type="http://schemas.openxmlformats.org/officeDocument/2006/relationships/tags" Target="../tags/tag41.xml"/><Relationship Id="rId11" Type="http://schemas.openxmlformats.org/officeDocument/2006/relationships/slideLayout" Target="../slideLayouts/slideLayout2.xml"/><Relationship Id="rId12" Type="http://schemas.openxmlformats.org/officeDocument/2006/relationships/notesSlide" Target="../notesSlides/notesSlide16.xml"/><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tags" Target="../tags/tag42.xml"/><Relationship Id="rId2"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tags" Target="../tags/tag45.xml"/><Relationship Id="rId2" Type="http://schemas.openxmlformats.org/officeDocument/2006/relationships/tags" Target="../tags/tag46.xml"/></Relationships>
</file>

<file path=ppt/slides/_rels/slide37.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slideLayout" Target="../slideLayouts/slideLayout2.xml"/><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4.xml"/><Relationship Id="rId2"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2.xml"/><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tags" Target="../tags/tag58.xml"/><Relationship Id="rId2" Type="http://schemas.openxmlformats.org/officeDocument/2006/relationships/tags" Target="../tags/tag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48.xml.rels><?xml version="1.0" encoding="UTF-8" standalone="yes"?>
<Relationships xmlns="http://schemas.openxmlformats.org/package/2006/relationships"><Relationship Id="rId9" Type="http://schemas.openxmlformats.org/officeDocument/2006/relationships/tags" Target="../tags/tag70.xml"/><Relationship Id="rId20" Type="http://schemas.openxmlformats.org/officeDocument/2006/relationships/image" Target="../media/image105.png"/><Relationship Id="rId21" Type="http://schemas.openxmlformats.org/officeDocument/2006/relationships/image" Target="../media/image106.pn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96.png"/><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slideLayout" Target="../slideLayouts/slideLayout2.xml"/><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96.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tags" Target="../tags/tag76.xml"/><Relationship Id="rId2"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114.png"/><Relationship Id="rId7" Type="http://schemas.openxmlformats.org/officeDocument/2006/relationships/image" Target="../media/image118.png"/><Relationship Id="rId8" Type="http://schemas.openxmlformats.org/officeDocument/2006/relationships/image" Target="../media/image119.png"/><Relationship Id="rId1" Type="http://schemas.openxmlformats.org/officeDocument/2006/relationships/tags" Target="../tags/tag79.xml"/><Relationship Id="rId2" Type="http://schemas.openxmlformats.org/officeDocument/2006/relationships/tags" Target="../tags/tag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2.xml"/><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 Type="http://schemas.openxmlformats.org/officeDocument/2006/relationships/tags" Target="../tags/tag82.xml"/><Relationship Id="rId2" Type="http://schemas.openxmlformats.org/officeDocument/2006/relationships/tags" Target="../tags/tag83.xml"/></Relationships>
</file>

<file path=ppt/slides/_rels/slide56.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Layout" Target="../slideLayouts/slideLayout2.xml"/><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1" Type="http://schemas.openxmlformats.org/officeDocument/2006/relationships/image" Target="../media/image130.png"/><Relationship Id="rId1" Type="http://schemas.openxmlformats.org/officeDocument/2006/relationships/tags" Target="../tags/tag86.xml"/><Relationship Id="rId2" Type="http://schemas.openxmlformats.org/officeDocument/2006/relationships/tags" Target="../tags/tag87.xml"/></Relationships>
</file>

<file path=ppt/slides/_rels/slide57.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2.xml"/><Relationship Id="rId3"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97.png"/><Relationship Id="rId1" Type="http://schemas.openxmlformats.org/officeDocument/2006/relationships/tags" Target="../tags/tag92.xml"/><Relationship Id="rId2" Type="http://schemas.openxmlformats.org/officeDocument/2006/relationships/tags" Target="../tags/tag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 Type="http://schemas.openxmlformats.org/officeDocument/2006/relationships/tags" Target="../tags/tag94.xml"/><Relationship Id="rId2" Type="http://schemas.openxmlformats.org/officeDocument/2006/relationships/tags" Target="../tags/tag95.xml"/><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tags" Target="../tags/tag98.xml"/><Relationship Id="rId6" Type="http://schemas.openxmlformats.org/officeDocument/2006/relationships/slideLayout" Target="../slideLayouts/slideLayout2.xml"/><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34.png"/><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tags" Target="../tags/tag105.xml"/><Relationship Id="rId8" Type="http://schemas.openxmlformats.org/officeDocument/2006/relationships/slideLayout" Target="../slideLayouts/slideLayout2.xml"/><Relationship Id="rId9" Type="http://schemas.openxmlformats.org/officeDocument/2006/relationships/notesSlide" Target="../notesSlides/notesSlide26.xml"/><Relationship Id="rId10" Type="http://schemas.openxmlformats.org/officeDocument/2006/relationships/image" Target="../media/image1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990600"/>
            <a:ext cx="6553200" cy="5105400"/>
          </a:xfrm>
        </p:spPr>
        <p:txBody>
          <a:bodyPr/>
          <a:lstStyle/>
          <a:p>
            <a:pPr lvl="5"/>
            <a:endParaRPr lang="en-US" sz="1200" dirty="0" smtClean="0"/>
          </a:p>
          <a:p>
            <a:pPr eaLnBrk="1" hangingPunct="1"/>
            <a:r>
              <a:rPr lang="en-US" sz="2400" dirty="0" smtClean="0"/>
              <a:t>HW5 </a:t>
            </a:r>
            <a:r>
              <a:rPr lang="mr-IN" sz="2400" dirty="0" smtClean="0"/>
              <a:t>–</a:t>
            </a:r>
            <a:r>
              <a:rPr lang="en-US" sz="2400" dirty="0" smtClean="0"/>
              <a:t> </a:t>
            </a:r>
            <a:r>
              <a:rPr lang="en-US" sz="2400" dirty="0" err="1" smtClean="0"/>
              <a:t>Perceptrons</a:t>
            </a:r>
            <a:r>
              <a:rPr lang="en-US" sz="2400" dirty="0" smtClean="0"/>
              <a:t> and Neural Nets has been released.  When do you want it to be due?</a:t>
            </a:r>
          </a:p>
          <a:p>
            <a:pPr lvl="1"/>
            <a:r>
              <a:rPr lang="en-US" sz="2000" dirty="0" smtClean="0"/>
              <a:t>Tuesday August 6</a:t>
            </a:r>
          </a:p>
          <a:p>
            <a:pPr lvl="1"/>
            <a:r>
              <a:rPr lang="en-US" sz="2000" dirty="0" smtClean="0"/>
              <a:t>Tuesday August 13</a:t>
            </a:r>
            <a:endParaRPr lang="en-US" sz="2000" dirty="0" smtClean="0"/>
          </a:p>
          <a:p>
            <a:r>
              <a:rPr lang="en-US" sz="2400" dirty="0" smtClean="0"/>
              <a:t>The final project is due Wednesday August 7.  </a:t>
            </a:r>
            <a:r>
              <a:rPr lang="en-US" sz="2400" dirty="0" smtClean="0"/>
              <a:t>If you’re doing the group R2D2 project, you should give a 5 minute presentation to describe what you did and show off your robots in action.</a:t>
            </a:r>
            <a:endParaRPr lang="en-US" sz="2400" dirty="0" smtClean="0"/>
          </a:p>
          <a:p>
            <a:r>
              <a:rPr lang="en-US" sz="2400" dirty="0" smtClean="0"/>
              <a:t>The final exam is in-class on Friday August 9.  It will be mainly multiple choice questions similar to the quizzes, and it will cover all of the assigned readings.</a:t>
            </a:r>
            <a:endParaRPr lang="en-US" sz="2000" dirty="0"/>
          </a:p>
        </p:txBody>
      </p:sp>
    </p:spTree>
    <p:extLst>
      <p:ext uri="{BB962C8B-B14F-4D97-AF65-F5344CB8AC3E}">
        <p14:creationId xmlns:p14="http://schemas.microsoft.com/office/powerpoint/2010/main" val="77601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Are you variables in a BN independent?</a:t>
            </a:r>
            <a:endParaRPr lang="en-US" dirty="0" smtClean="0"/>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a:t>
            </a:r>
            <a:r>
              <a:rPr lang="en-US" sz="2800" dirty="0" smtClean="0"/>
              <a:t>given some </a:t>
            </a:r>
            <a:r>
              <a:rPr lang="en-US" sz="2800" dirty="0"/>
              <a:t>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descendants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0992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30505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a:t>
            </a:r>
            <a:r>
              <a:rPr lang="en-US" dirty="0" smtClean="0"/>
              <a:t>Nets - </a:t>
            </a:r>
            <a:r>
              <a:rPr lang="en-US" dirty="0" err="1" smtClean="0"/>
              <a:t>Wrapup</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a:t>
            </a:r>
            <a:r>
              <a:rPr lang="en-US" sz="2000" dirty="0" smtClean="0">
                <a:latin typeface="Calibri"/>
                <a:ea typeface="ＭＳ Ｐゴシック" pitchFamily="34" charset="-128"/>
                <a:cs typeface="Calibri"/>
              </a:rPr>
              <a:t>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a:t>
            </a:r>
            <a:r>
              <a:rPr lang="en-US" sz="2400" dirty="0" smtClean="0">
                <a:latin typeface="Calibri"/>
                <a:ea typeface="ＭＳ Ｐゴシック" pitchFamily="34" charset="-128"/>
                <a:cs typeface="Calibri"/>
              </a:rPr>
              <a:t>technique: Variable Elimination</a:t>
            </a:r>
            <a:endParaRPr lang="en-US" sz="2400" dirty="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Interleave </a:t>
            </a:r>
            <a:r>
              <a:rPr lang="en-US" sz="2000" dirty="0">
                <a:latin typeface="Calibri"/>
                <a:ea typeface="ＭＳ Ｐゴシック" pitchFamily="34" charset="-128"/>
                <a:cs typeface="Calibri"/>
              </a:rPr>
              <a:t>joining and marginalizing </a:t>
            </a:r>
            <a:endParaRPr lang="en-US" sz="2000" dirty="0" smtClean="0">
              <a:latin typeface="Calibri"/>
              <a:ea typeface="ＭＳ Ｐゴシック" pitchFamily="34" charset="-128"/>
              <a:cs typeface="Calibri"/>
            </a:endParaRPr>
          </a:p>
          <a:p>
            <a:pPr lvl="1"/>
            <a:r>
              <a:rPr lang="en-US" sz="2000" dirty="0" smtClean="0">
                <a:latin typeface="Calibri"/>
                <a:cs typeface="Calibri"/>
              </a:rPr>
              <a:t>Still </a:t>
            </a:r>
            <a:r>
              <a:rPr lang="en-US" sz="2000" dirty="0">
                <a:latin typeface="Calibri"/>
                <a:cs typeface="Calibri"/>
              </a:rPr>
              <a:t>NP-hard, but usually much faster than inference by </a:t>
            </a:r>
            <a:r>
              <a:rPr lang="en-US" sz="2000" dirty="0" smtClean="0">
                <a:latin typeface="Calibri"/>
                <a:cs typeface="Calibri"/>
              </a:rPr>
              <a:t>enumeration</a:t>
            </a:r>
          </a:p>
          <a:p>
            <a:pPr lvl="1"/>
            <a:r>
              <a:rPr lang="en-US" sz="2000" dirty="0" smtClean="0">
                <a:latin typeface="Calibri"/>
                <a:cs typeface="Calibri"/>
              </a:rPr>
              <a:t>See the textbook for a description.</a:t>
            </a:r>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a:t>
            </a:r>
            <a:r>
              <a:rPr lang="en-US" smtClean="0">
                <a:solidFill>
                  <a:srgbClr val="FF0000"/>
                </a:solidFill>
              </a:rPr>
              <a:t>20.1-20.1</a:t>
            </a:r>
            <a:endParaRPr lang="en-US" dirty="0"/>
          </a:p>
        </p:txBody>
      </p:sp>
    </p:spTree>
    <p:extLst>
      <p:ext uri="{BB962C8B-B14F-4D97-AF65-F5344CB8AC3E}">
        <p14:creationId xmlns:p14="http://schemas.microsoft.com/office/powerpoint/2010/main" val="1482596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err="1" smtClean="0"/>
              <a:t>Bayes</a:t>
            </a:r>
            <a:endParaRPr lang="en-US" sz="2800" dirty="0" smtClean="0"/>
          </a:p>
        </p:txBody>
      </p:sp>
    </p:spTree>
    <p:extLst>
      <p:ext uri="{BB962C8B-B14F-4D97-AF65-F5344CB8AC3E}">
        <p14:creationId xmlns:p14="http://schemas.microsoft.com/office/powerpoint/2010/main" val="140558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t>
            </a:r>
            <a:r>
              <a:rPr lang="en-US" sz="2400" dirty="0" smtClean="0">
                <a:latin typeface="Calibri"/>
                <a:ea typeface="ＭＳ Ｐゴシック" pitchFamily="34" charset="-128"/>
                <a:cs typeface="Calibri"/>
                <a:sym typeface="Wingdings" pitchFamily="2" charset="2"/>
              </a:rPr>
              <a:t>the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a:t>
            </a:r>
            <a:r>
              <a:rPr lang="en-US" altLang="ja-JP" sz="2400" dirty="0" smtClean="0">
                <a:latin typeface="Calibri"/>
                <a:ea typeface="ＭＳ Ｐゴシック" pitchFamily="34" charset="-128"/>
                <a:cs typeface="Calibri"/>
                <a:sym typeface="Wingdings" pitchFamily="2" charset="2"/>
              </a:rPr>
              <a:t>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t>
            </a:r>
            <a:r>
              <a:rPr lang="en-US" altLang="ja-JP" sz="2400" dirty="0" smtClean="0">
                <a:latin typeface="Calibri"/>
                <a:ea typeface="ＭＳ Ｐゴシック" pitchFamily="34" charset="-128"/>
                <a:cs typeface="Calibri"/>
                <a:sym typeface="Wingdings" pitchFamily="2" charset="2"/>
              </a:rPr>
              <a:t>assumptions</a:t>
            </a:r>
          </a:p>
          <a:p>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There are often </a:t>
            </a:r>
            <a:r>
              <a:rPr lang="en-US" sz="2000" dirty="0" smtClean="0">
                <a:latin typeface="Calibri"/>
                <a:ea typeface="ＭＳ Ｐゴシック" pitchFamily="34" charset="-128"/>
                <a:cs typeface="Calibri"/>
                <a:sym typeface="Wingdings" pitchFamily="2" charset="2"/>
              </a:rPr>
              <a:t>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2816539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a:t>
            </a:r>
            <a:r>
              <a:rPr lang="en-US" dirty="0" smtClean="0"/>
              <a:t>Likelihood</a:t>
            </a:r>
            <a:endParaRPr lang="en-US" dirty="0" smtClean="0"/>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14286698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Next Time: Perceptron!</a:t>
            </a:r>
          </a:p>
        </p:txBody>
      </p:sp>
      <p:sp>
        <p:nvSpPr>
          <p:cNvPr id="40963" name="Rectangle 3"/>
          <p:cNvSpPr>
            <a:spLocks noGrp="1" noChangeArrowheads="1"/>
          </p:cNvSpPr>
          <p:nvPr>
            <p:ph idx="1"/>
          </p:nvPr>
        </p:nvSpPr>
        <p:spPr/>
        <p:txBody>
          <a:bodyPr/>
          <a:lstStyle/>
          <a:p>
            <a:pPr eaLnBrk="1" hangingPunct="1"/>
            <a:endParaRPr lang="en-US" smtClean="0"/>
          </a:p>
        </p:txBody>
      </p:sp>
    </p:spTree>
    <p:extLst>
      <p:ext uri="{BB962C8B-B14F-4D97-AF65-F5344CB8AC3E}">
        <p14:creationId xmlns:p14="http://schemas.microsoft.com/office/powerpoint/2010/main" val="1333583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Recap: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55515</TotalTime>
  <Words>5097</Words>
  <Application>Microsoft Macintosh PowerPoint</Application>
  <PresentationFormat>Widescreen</PresentationFormat>
  <Paragraphs>1042</Paragraphs>
  <Slides>67</Slides>
  <Notes>26</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Calibri</vt:lpstr>
      <vt:lpstr>Courier New</vt:lpstr>
      <vt:lpstr>Helvetica</vt:lpstr>
      <vt:lpstr>Mangal</vt:lpstr>
      <vt:lpstr>ＭＳ Ｐゴシック</vt:lpstr>
      <vt:lpstr>Symbol</vt:lpstr>
      <vt:lpstr>Times New Roman</vt:lpstr>
      <vt:lpstr>Verdana</vt:lpstr>
      <vt:lpstr>Wingdings</vt:lpstr>
      <vt:lpstr>Arial</vt:lpstr>
      <vt:lpstr>dan-berkeley-nlp-v1</vt:lpstr>
      <vt:lpstr>Announcements</vt:lpstr>
      <vt:lpstr>PowerPoint Presentation</vt:lpstr>
      <vt:lpstr>Conditional Independence</vt:lpstr>
      <vt:lpstr>Conditional Independence</vt:lpstr>
      <vt:lpstr>Bayes Nets: Assumptions</vt:lpstr>
      <vt:lpstr>D-separation: Outline</vt:lpstr>
      <vt:lpstr>D-separation: Outline</vt:lpstr>
      <vt:lpstr>Recap: Causal Chains</vt:lpstr>
      <vt:lpstr>Recap: Causal Chains</vt:lpstr>
      <vt:lpstr>Recap: Common Cause</vt:lpstr>
      <vt:lpstr>Recap: Common Cause</vt:lpstr>
      <vt:lpstr>Recap: Common Effect</vt:lpstr>
      <vt:lpstr>Are you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3368</cp:revision>
  <cp:lastPrinted>2019-07-29T18:27:38Z</cp:lastPrinted>
  <dcterms:created xsi:type="dcterms:W3CDTF">2004-08-27T04:16:05Z</dcterms:created>
  <dcterms:modified xsi:type="dcterms:W3CDTF">2019-07-31T17:35:19Z</dcterms:modified>
</cp:coreProperties>
</file>